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5" r:id="rId2"/>
    <p:sldId id="715" r:id="rId3"/>
    <p:sldId id="828" r:id="rId4"/>
    <p:sldId id="819" r:id="rId5"/>
    <p:sldId id="786" r:id="rId6"/>
    <p:sldId id="829" r:id="rId7"/>
    <p:sldId id="830" r:id="rId8"/>
    <p:sldId id="833" r:id="rId9"/>
    <p:sldId id="834" r:id="rId10"/>
    <p:sldId id="832" r:id="rId11"/>
    <p:sldId id="287" r:id="rId12"/>
  </p:sldIdLst>
  <p:sldSz cx="9144000" cy="6858000" type="screen4x3"/>
  <p:notesSz cx="9236075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36" autoAdjust="0"/>
    <p:restoredTop sz="92279" autoAdjust="0"/>
  </p:normalViewPr>
  <p:slideViewPr>
    <p:cSldViewPr>
      <p:cViewPr>
        <p:scale>
          <a:sx n="75" d="100"/>
          <a:sy n="75" d="100"/>
        </p:scale>
        <p:origin x="-990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02299" cy="351737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39" y="1"/>
            <a:ext cx="4002299" cy="351737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115C7EB4-A828-4CF6-BB07-89623FB57C3F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02299" cy="351736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39" y="6658664"/>
            <a:ext cx="4002299" cy="351736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D1D20633-99A9-4497-A472-CD309F96B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34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505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39" y="0"/>
            <a:ext cx="4002299" cy="3505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36834C57-7CA4-42F9-B501-5C127056CB6F}" type="datetimeFigureOut">
              <a:rPr lang="en-CA" smtClean="0"/>
              <a:t>11/08/2018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543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29940"/>
            <a:ext cx="7388860" cy="3154680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02299" cy="3505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39" y="6658664"/>
            <a:ext cx="4002299" cy="3505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39077992-A77D-45B9-A454-F7073300D7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458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</a:t>
            </a:r>
            <a:r>
              <a:rPr lang="en-US" baseline="0" dirty="0"/>
              <a:t> how to make your evaluations 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77992-A77D-45B9-A454-F7073300D7A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619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min, 1 min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77992-A77D-45B9-A454-F7073300D7A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3720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min, 1 min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77992-A77D-45B9-A454-F7073300D7A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329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min, 5 min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77992-A77D-45B9-A454-F7073300D7A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88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B5909B-D8C9-4326-B9CF-42C5D44EC064}" type="slidenum">
              <a:rPr lang="en-US"/>
              <a:pPr/>
              <a:t>6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min, 11 min</a:t>
            </a:r>
          </a:p>
        </p:txBody>
      </p:sp>
    </p:spTree>
    <p:extLst>
      <p:ext uri="{BB962C8B-B14F-4D97-AF65-F5344CB8AC3E}">
        <p14:creationId xmlns:p14="http://schemas.microsoft.com/office/powerpoint/2010/main" val="1041059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Tequila spectrum using FID (top) and olfactory detection (bottom)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77992-A77D-45B9-A454-F7073300D7A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3906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min, 1 min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77992-A77D-45B9-A454-F7073300D7A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5423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 min, 1.5 min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077992-A77D-45B9-A454-F7073300D7A9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057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 min, 20 min total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77992-A77D-45B9-A454-F7073300D7A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710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3A057-A415-4DDB-8A49-3E05B27CF725}" type="datetime1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4ACF-DC14-44FF-B5DF-362F8D1FC21F}" type="datetime1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B2B1-419E-48C3-8671-6B19D57210B5}" type="datetime1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102D-2EDF-4019-9789-F64F09C83D14}" type="datetime1">
              <a:rPr lang="en-US" smtClean="0"/>
              <a:t>8/11/2018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CABAC-5377-4D8A-A239-509CF7A3D992}" type="datetime1">
              <a:rPr lang="en-US" smtClean="0"/>
              <a:t>8/11/2018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A628-586E-491F-B923-BBA8B585410B}" type="datetime1">
              <a:rPr lang="en-US" smtClean="0"/>
              <a:t>8/11/2018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0053-73E5-48D1-A025-6B1F1E8F696B}" type="datetime1">
              <a:rPr lang="en-US" smtClean="0"/>
              <a:t>8/11/2018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8D956-8E24-4CB3-853A-EA82CE199084}" type="datetime1">
              <a:rPr lang="en-US" smtClean="0"/>
              <a:t>8/11/2018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C5B73-5304-4CF5-8BAE-3F7681A1A6E5}" type="datetime1">
              <a:rPr lang="en-US" smtClean="0"/>
              <a:t>8/11/2018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D3FF9-9EE2-4400-BBDA-428D4C2BF86A}" type="datetime1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2743-2E4F-402E-988F-4217746FF665}" type="datetime1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E5C85-6248-45AC-8056-B16CDEB7E715}" type="datetime1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39941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Monday May 14</a:t>
            </a:r>
            <a:r>
              <a:rPr lang="en-US" baseline="30000" dirty="0"/>
              <a:t>th</a:t>
            </a:r>
            <a:r>
              <a:rPr lang="en-US" dirty="0"/>
              <a:t> is a review session</a:t>
            </a:r>
          </a:p>
          <a:p>
            <a:endParaRPr lang="en-US" dirty="0"/>
          </a:p>
          <a:p>
            <a:r>
              <a:rPr lang="en-US" dirty="0"/>
              <a:t>Wednesday May 16</a:t>
            </a:r>
            <a:r>
              <a:rPr lang="en-US" baseline="30000" dirty="0"/>
              <a:t>th</a:t>
            </a:r>
            <a:r>
              <a:rPr lang="en-US" dirty="0"/>
              <a:t> is the last exam (normal class time and place)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85216" y="1524000"/>
            <a:ext cx="8229600" cy="4984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en-US" dirty="0"/>
              <a:t>Complete your course evaluation!</a:t>
            </a:r>
          </a:p>
        </p:txBody>
      </p:sp>
    </p:spTree>
    <p:extLst>
      <p:ext uri="{BB962C8B-B14F-4D97-AF65-F5344CB8AC3E}">
        <p14:creationId xmlns:p14="http://schemas.microsoft.com/office/powerpoint/2010/main" val="194432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16" y="1600201"/>
            <a:ext cx="8229600" cy="47561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362199"/>
            <a:ext cx="8229600" cy="414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76200"/>
            <a:ext cx="8229600" cy="1112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Previously…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85216" y="1524000"/>
            <a:ext cx="8229600" cy="4984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en-US" dirty="0"/>
              <a:t>We looked at the details of how </a:t>
            </a:r>
            <a:r>
              <a:rPr lang="en-US" dirty="0" err="1"/>
              <a:t>analytes</a:t>
            </a:r>
            <a:r>
              <a:rPr lang="en-US" dirty="0"/>
              <a:t> (solutes) generally behave during chromatography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Retention time and order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Resolution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Band broadening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The effects of different experimental conditions</a:t>
            </a:r>
          </a:p>
          <a:p>
            <a:pPr>
              <a:spcAft>
                <a:spcPts val="18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422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16" y="1600201"/>
            <a:ext cx="8229600" cy="47561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362199"/>
            <a:ext cx="8229600" cy="414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76200"/>
            <a:ext cx="8229600" cy="1112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Today…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189040"/>
            <a:ext cx="8357616" cy="5319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800"/>
              </a:spcAft>
              <a:buNone/>
            </a:pPr>
            <a:r>
              <a:rPr lang="en-US" dirty="0"/>
              <a:t>Gas chromatography (GC)!</a:t>
            </a:r>
          </a:p>
          <a:p>
            <a:pPr>
              <a:spcAft>
                <a:spcPts val="1800"/>
              </a:spcAft>
            </a:pPr>
            <a:r>
              <a:rPr lang="en-US" dirty="0"/>
              <a:t>Mini-lecture followed by problem solving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SLO1: Describe the basic components of a GC instrument and a flame ionization detector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SLO2: Name and explain the factors that affect analyte retention and resolution in GC experiments.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SLO3: Describe temperature programming and its benefits.</a:t>
            </a:r>
          </a:p>
        </p:txBody>
      </p:sp>
    </p:spTree>
    <p:extLst>
      <p:ext uri="{BB962C8B-B14F-4D97-AF65-F5344CB8AC3E}">
        <p14:creationId xmlns:p14="http://schemas.microsoft.com/office/powerpoint/2010/main" val="2816420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 24 – GC video</a:t>
            </a:r>
          </a:p>
        </p:txBody>
      </p:sp>
      <p:pic>
        <p:nvPicPr>
          <p:cNvPr id="5" name="Gas Chromatograph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6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30375"/>
            <a:ext cx="8124993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38100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/>
              <a:t>This is the general setup of a gas chromatograph:</a:t>
            </a:r>
            <a:endParaRPr lang="en-US" sz="2800" dirty="0"/>
          </a:p>
          <a:p>
            <a:pPr marL="857250" lvl="1" indent="-457200">
              <a:spcAft>
                <a:spcPts val="1800"/>
              </a:spcAft>
            </a:pP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4038600"/>
            <a:ext cx="22615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Sample Inlet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5787450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Column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81657" y="3962400"/>
            <a:ext cx="16423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Detector</a:t>
            </a:r>
          </a:p>
        </p:txBody>
      </p:sp>
    </p:spTree>
    <p:extLst>
      <p:ext uri="{BB962C8B-B14F-4D97-AF65-F5344CB8AC3E}">
        <p14:creationId xmlns:p14="http://schemas.microsoft.com/office/powerpoint/2010/main" val="300310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0" y="780157"/>
            <a:ext cx="48006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86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sz="3200" dirty="0">
                <a:latin typeface="+mn-lt"/>
              </a:rPr>
              <a:t>As organic </a:t>
            </a:r>
            <a:r>
              <a:rPr lang="en-US" sz="3200" dirty="0" err="1">
                <a:latin typeface="+mn-lt"/>
              </a:rPr>
              <a:t>analytes</a:t>
            </a:r>
            <a:r>
              <a:rPr lang="en-US" sz="3200" dirty="0">
                <a:latin typeface="+mn-lt"/>
              </a:rPr>
              <a:t> elute off the column and are combusted, CHO</a:t>
            </a:r>
            <a:r>
              <a:rPr lang="en-US" sz="3200" baseline="30000" dirty="0">
                <a:latin typeface="+mn-lt"/>
              </a:rPr>
              <a:t>+</a:t>
            </a:r>
            <a:r>
              <a:rPr lang="en-US" sz="3200" dirty="0">
                <a:latin typeface="+mn-lt"/>
              </a:rPr>
              <a:t> ions and electrons are generated and cause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current flow </a:t>
            </a:r>
            <a:r>
              <a:rPr lang="en-US" sz="3200" dirty="0">
                <a:latin typeface="+mn-lt"/>
              </a:rPr>
              <a:t>between cathode and anode</a:t>
            </a:r>
          </a:p>
          <a:p>
            <a:pPr>
              <a:buFontTx/>
              <a:buChar char="•"/>
            </a:pPr>
            <a:r>
              <a:rPr lang="en-US" sz="3200" dirty="0">
                <a:latin typeface="+mn-lt"/>
              </a:rPr>
              <a:t>Responds to most organic compounds (but not NO, O</a:t>
            </a:r>
            <a:r>
              <a:rPr lang="en-US" sz="3200" baseline="-25000" dirty="0">
                <a:latin typeface="+mn-lt"/>
              </a:rPr>
              <a:t>2</a:t>
            </a:r>
            <a:r>
              <a:rPr lang="en-US" sz="3200" dirty="0">
                <a:latin typeface="+mn-lt"/>
              </a:rPr>
              <a:t>, N</a:t>
            </a:r>
            <a:r>
              <a:rPr lang="en-US" sz="3200" baseline="-25000" dirty="0">
                <a:latin typeface="+mn-lt"/>
              </a:rPr>
              <a:t>2</a:t>
            </a:r>
            <a:r>
              <a:rPr lang="en-US" sz="3200" dirty="0">
                <a:latin typeface="+mn-lt"/>
              </a:rPr>
              <a:t>, CO</a:t>
            </a:r>
            <a:r>
              <a:rPr lang="en-US" sz="3200" baseline="-25000" dirty="0">
                <a:latin typeface="+mn-lt"/>
              </a:rPr>
              <a:t>2</a:t>
            </a:r>
            <a:r>
              <a:rPr lang="en-US" sz="3200" dirty="0">
                <a:latin typeface="+mn-lt"/>
              </a:rPr>
              <a:t>)</a:t>
            </a:r>
          </a:p>
          <a:p>
            <a:pPr>
              <a:buFontTx/>
              <a:buChar char="•"/>
            </a:pPr>
            <a:r>
              <a:rPr lang="en-US" sz="3200" dirty="0">
                <a:latin typeface="+mn-lt"/>
              </a:rPr>
              <a:t>Sensitive (LODs in ng range)</a:t>
            </a:r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0700"/>
            <a:ext cx="4513263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27013" y="152400"/>
            <a:ext cx="64785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86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3200" dirty="0">
                <a:latin typeface="+mn-lt"/>
              </a:rPr>
              <a:t>Flame Ionization Detector (FID):</a:t>
            </a:r>
          </a:p>
        </p:txBody>
      </p:sp>
    </p:spTree>
    <p:extLst>
      <p:ext uri="{BB962C8B-B14F-4D97-AF65-F5344CB8AC3E}">
        <p14:creationId xmlns:p14="http://schemas.microsoft.com/office/powerpoint/2010/main" val="2563330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 descr="Q:\Physical Sciences\Team Members\Shannon\QCA 9e\QCA Media\Harris9e_JPEG_Digital_Request\Harr9e_Ch24\Harr9e_fig_24_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2" y="795217"/>
            <a:ext cx="7291136" cy="606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0E02F0C-3112-4C96-ABB9-BDDF958B609B}"/>
              </a:ext>
            </a:extLst>
          </p:cNvPr>
          <p:cNvSpPr/>
          <p:nvPr/>
        </p:nvSpPr>
        <p:spPr>
          <a:xfrm>
            <a:off x="0" y="17107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Tequila analyzed by GC using FID (top) and olfactory detection (bottom)</a:t>
            </a:r>
          </a:p>
        </p:txBody>
      </p:sp>
    </p:spTree>
    <p:extLst>
      <p:ext uri="{BB962C8B-B14F-4D97-AF65-F5344CB8AC3E}">
        <p14:creationId xmlns:p14="http://schemas.microsoft.com/office/powerpoint/2010/main" val="62953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213061"/>
            <a:ext cx="80772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Worksheet</a:t>
            </a:r>
          </a:p>
          <a:p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Each student must fill in a worksheet.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Must be handed in before you leave.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It will be returned to you via </a:t>
            </a:r>
            <a:r>
              <a:rPr lang="en-US" sz="3200" dirty="0" err="1"/>
              <a:t>Gradescope</a:t>
            </a:r>
            <a:r>
              <a:rPr lang="en-US" sz="3200" dirty="0"/>
              <a:t> and will count as your clicker participation today.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The Key for the worksheet will be placed online.</a:t>
            </a:r>
          </a:p>
        </p:txBody>
      </p:sp>
    </p:spTree>
    <p:extLst>
      <p:ext uri="{BB962C8B-B14F-4D97-AF65-F5344CB8AC3E}">
        <p14:creationId xmlns:p14="http://schemas.microsoft.com/office/powerpoint/2010/main" val="2376738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16" y="1600201"/>
            <a:ext cx="8229600" cy="47561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362199"/>
            <a:ext cx="8229600" cy="414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189040"/>
            <a:ext cx="8357616" cy="5319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80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SLO1: Describe the basic components of a GC instrument and a flame ionization detector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SLO2: Name and explain the factors that affect analyte retention and resolution in GC experiments.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SLO3: Describe temperature programming and its benefits.</a:t>
            </a:r>
          </a:p>
        </p:txBody>
      </p:sp>
    </p:spTree>
    <p:extLst>
      <p:ext uri="{BB962C8B-B14F-4D97-AF65-F5344CB8AC3E}">
        <p14:creationId xmlns:p14="http://schemas.microsoft.com/office/powerpoint/2010/main" val="630565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16" y="1600201"/>
            <a:ext cx="8229600" cy="47561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362199"/>
            <a:ext cx="8229600" cy="414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6616" y="304800"/>
            <a:ext cx="8229600" cy="620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summary, we discussed the main factors that influence retention time and resolution in GC experiments:</a:t>
            </a:r>
          </a:p>
          <a:p>
            <a:pPr lvl="1">
              <a:spcAft>
                <a:spcPts val="180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Column temperature</a:t>
            </a:r>
          </a:p>
          <a:p>
            <a:pPr lvl="1">
              <a:spcAft>
                <a:spcPts val="180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Boiling point of analyte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Column composition</a:t>
            </a:r>
          </a:p>
          <a:p>
            <a:pPr marL="57150" indent="0">
              <a:spcAft>
                <a:spcPts val="1800"/>
              </a:spcAft>
              <a:buNone/>
            </a:pPr>
            <a:r>
              <a:rPr lang="en-US" dirty="0">
                <a:solidFill>
                  <a:prstClr val="black"/>
                </a:solidFill>
                <a:latin typeface="Calibri"/>
              </a:rPr>
              <a:t>You should be able to explain how and why these factors influence the retention time and resolution of an analyte.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086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Conclusions / </a:t>
            </a:r>
            <a:r>
              <a:rPr lang="en-US" sz="4000" dirty="0" err="1"/>
              <a:t>ToDo</a:t>
            </a:r>
            <a:r>
              <a:rPr lang="en-US" sz="4000" dirty="0"/>
              <a:t> / Next Class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1676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Read Chapter 24 section 24-1, and Flame Ionization Detectors in section 24-3</a:t>
            </a:r>
          </a:p>
        </p:txBody>
      </p:sp>
    </p:spTree>
    <p:extLst>
      <p:ext uri="{BB962C8B-B14F-4D97-AF65-F5344CB8AC3E}">
        <p14:creationId xmlns:p14="http://schemas.microsoft.com/office/powerpoint/2010/main" val="3163568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42263</TotalTime>
  <Words>434</Words>
  <Application>Microsoft Office PowerPoint</Application>
  <PresentationFormat>On-screen Show (4:3)</PresentationFormat>
  <Paragraphs>79</Paragraphs>
  <Slides>11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Announcements</vt:lpstr>
      <vt:lpstr>PowerPoint Presentation</vt:lpstr>
      <vt:lpstr>PowerPoint Presentation</vt:lpstr>
      <vt:lpstr>Ch 24 – GC video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Krista</dc:creator>
  <cp:lastModifiedBy>Image</cp:lastModifiedBy>
  <cp:revision>1956</cp:revision>
  <cp:lastPrinted>2016-08-19T23:20:36Z</cp:lastPrinted>
  <dcterms:created xsi:type="dcterms:W3CDTF">2006-08-16T00:00:00Z</dcterms:created>
  <dcterms:modified xsi:type="dcterms:W3CDTF">2018-08-11T19:34:15Z</dcterms:modified>
</cp:coreProperties>
</file>